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9cd7a672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9cd7a672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Dzialamy na jednym watku ale python wykorzysta momenty gdy dana funkcja nic nie robi zeby odpalic inna. create_task - start! AWAIT - kiedy MUSIMY skonczyc wykonywac funkcje. Asyncio wie ze podczas sleep mozna robic cos innego…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798ed0ee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798ed0ee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798ed0ee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798ed0ee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9cd7a672e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9cd7a672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9cd7a672e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9cd7a672e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9cd7a672e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9cd7a672e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Dana funkcja race sobie zapamieta inna wartosc do tmp niz fakycznie teraz jest w counterze.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9cd7a672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9cd7a672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jak cos pobieramy z api i jest limit requestow np. Bo on sie odpalaja faktycznie niezaleznie od siebie bo to robi system więc trzeba mądrze “zlecić” zadania.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9cd7a672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9cd7a672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9cd7a672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9cd7a672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798ed0ee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798ed0ee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9cd7a672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9cd7a672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9cd7a672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9cd7a672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9cd7a672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9cd7a672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798ed0ee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798ed0ee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73240696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73240696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73240696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73240696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7d39fe31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7d39fe31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7d39fe31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7d39fe31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7d39fe31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7d39fe31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7d39fe31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7d39fe31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ASYNCIO DOSTRACZA STRUKTURE! EVENT LOOP, SLOWA KLUCZE ITP. Implementuje tylko podstawowe rzeczy.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7d39fe3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7d39fe3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798ed0e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798ed0e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798ed0ee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798ed0ee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798ed0ee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798ed0ee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798ed0ee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798ed0ee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73240696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73240696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9cd7a672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9cd7a672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9cd7a672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9cd7a672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Await oznacza ze ok to ja teraz nic nie robie i event loop ma sie zajac innym zadaniem. Funkcje async zwracaja Coroutine Object a nie wykonuja tylko dzialanie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9cd7a672e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9cd7a672e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realpython.com/python-gil/" TargetMode="External"/><Relationship Id="rId4" Type="http://schemas.openxmlformats.org/officeDocument/2006/relationships/hyperlink" Target="https://stackoverflow.com/questions/49005651/how-does-asyncio-actually-work" TargetMode="External"/><Relationship Id="rId5" Type="http://schemas.openxmlformats.org/officeDocument/2006/relationships/hyperlink" Target="https://youtu.be/Qb9s3UiMSTA?si=fd2yFKlUdWOvN5_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Czat tekstowy po LAN. Programowanie </a:t>
            </a:r>
            <a:r>
              <a:rPr b="1" lang="pl">
                <a:solidFill>
                  <a:schemeClr val="accent4"/>
                </a:solidFill>
              </a:rPr>
              <a:t>asynchroniczne </a:t>
            </a:r>
            <a:r>
              <a:rPr lang="pl"/>
              <a:t>w Pythonie.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Igor Kosakowski, Filip Mach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TASKS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75" y="1017725"/>
            <a:ext cx="384702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199" y="2040850"/>
            <a:ext cx="2481725" cy="177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/>
          <p:nvPr/>
        </p:nvSpPr>
        <p:spPr>
          <a:xfrm>
            <a:off x="4846250" y="2645613"/>
            <a:ext cx="719100" cy="5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2913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500"/>
              <a:t>Asyncio.wait_for</a:t>
            </a:r>
            <a:endParaRPr sz="2500"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800" y="851850"/>
            <a:ext cx="5951500" cy="34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2913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500"/>
              <a:t>Asyncio cancel</a:t>
            </a:r>
            <a:endParaRPr sz="2500"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50" y="766751"/>
            <a:ext cx="5132751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211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500"/>
              <a:t>Asyncio.gather</a:t>
            </a:r>
            <a:endParaRPr sz="2500"/>
          </a:p>
        </p:txBody>
      </p:sp>
      <p:sp>
        <p:nvSpPr>
          <p:cNvPr id="134" name="Google Shape;134;p25"/>
          <p:cNvSpPr/>
          <p:nvPr/>
        </p:nvSpPr>
        <p:spPr>
          <a:xfrm>
            <a:off x="6059875" y="2690988"/>
            <a:ext cx="719100" cy="5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25" y="1435614"/>
            <a:ext cx="5752625" cy="307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8200" y="2022364"/>
            <a:ext cx="1793750" cy="19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Dostęp do danych - lock.</a:t>
            </a:r>
            <a:endParaRPr/>
          </a:p>
        </p:txBody>
      </p:sp>
      <p:sp>
        <p:nvSpPr>
          <p:cNvPr id="142" name="Google Shape;142;p26"/>
          <p:cNvSpPr/>
          <p:nvPr/>
        </p:nvSpPr>
        <p:spPr>
          <a:xfrm>
            <a:off x="5687900" y="2545925"/>
            <a:ext cx="719100" cy="5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675" y="1772325"/>
            <a:ext cx="2013925" cy="21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96025"/>
            <a:ext cx="4954825" cy="34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371900" y="4483975"/>
            <a:ext cx="5316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lt2"/>
                </a:solidFill>
              </a:rPr>
              <a:t>Asyncio działa na jednym wątku więc nie będzie problemu z jednoczesną modyfikacją ale…</a:t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Wyścig</a:t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75" y="1236663"/>
            <a:ext cx="5276850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/>
          <p:nvPr/>
        </p:nvSpPr>
        <p:spPr>
          <a:xfrm>
            <a:off x="5438125" y="2545925"/>
            <a:ext cx="719100" cy="5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600" y="2685712"/>
            <a:ext cx="2871400" cy="2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4607100" y="3439300"/>
            <a:ext cx="42252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500">
                <a:solidFill>
                  <a:schemeClr val="lt2"/>
                </a:solidFill>
              </a:rPr>
              <a:t>Przełączenie kontekstu - w obrębie event loopa zmiana obecnie wykonywanej </a:t>
            </a:r>
            <a:r>
              <a:rPr lang="pl" sz="1500">
                <a:solidFill>
                  <a:schemeClr val="lt2"/>
                </a:solidFill>
              </a:rPr>
              <a:t>coroutine</a:t>
            </a:r>
            <a:r>
              <a:rPr lang="pl" sz="1500">
                <a:solidFill>
                  <a:schemeClr val="lt2"/>
                </a:solidFill>
              </a:rPr>
              <a:t> . Wydarza się jak skończymy dane zadanie albo awaitujemy.</a:t>
            </a:r>
            <a:endParaRPr sz="1500">
              <a:solidFill>
                <a:schemeClr val="lt2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5438125" y="711425"/>
            <a:ext cx="35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FF0000"/>
                </a:solidFill>
              </a:rPr>
              <a:t>! </a:t>
            </a:r>
            <a:r>
              <a:rPr lang="pl" sz="1800">
                <a:solidFill>
                  <a:schemeClr val="accent1"/>
                </a:solidFill>
              </a:rPr>
              <a:t>Await czeka na zadanie i oddaje kontrolę do Event Loop! W tym czasie może lepiej robić coś innego. </a:t>
            </a:r>
            <a:r>
              <a:rPr b="1" lang="pl" sz="1800">
                <a:solidFill>
                  <a:srgbClr val="FF0000"/>
                </a:solidFill>
              </a:rPr>
              <a:t>!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Semafor w asyncio. 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50" y="1325722"/>
            <a:ext cx="6211326" cy="30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/>
        </p:nvSpPr>
        <p:spPr>
          <a:xfrm>
            <a:off x="6671150" y="1325725"/>
            <a:ext cx="24270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FF0000"/>
                </a:solidFill>
              </a:rPr>
              <a:t>Q </a:t>
            </a:r>
            <a:r>
              <a:rPr lang="pl" sz="1800">
                <a:solidFill>
                  <a:schemeClr val="accent4"/>
                </a:solidFill>
              </a:rPr>
              <a:t>Kiedy to w ogóle ma sens?</a:t>
            </a:r>
            <a:endParaRPr sz="18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2913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500"/>
              <a:t>Chain coroutine</a:t>
            </a:r>
            <a:endParaRPr sz="2500"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100" y="719138"/>
            <a:ext cx="5410200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291350"/>
            <a:ext cx="85206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500"/>
              <a:t>Kolejki w async </a:t>
            </a:r>
            <a:endParaRPr sz="2500"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075" y="718975"/>
            <a:ext cx="4472216" cy="37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47850"/>
            <a:ext cx="3286125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Przykłady </a:t>
            </a:r>
            <a:r>
              <a:rPr lang="pl">
                <a:solidFill>
                  <a:schemeClr val="accent4"/>
                </a:solidFill>
              </a:rPr>
              <a:t>Threading </a:t>
            </a:r>
            <a:r>
              <a:rPr lang="pl"/>
              <a:t>i </a:t>
            </a:r>
            <a:r>
              <a:rPr lang="pl">
                <a:solidFill>
                  <a:schemeClr val="accent4"/>
                </a:solidFill>
              </a:rPr>
              <a:t>Multiprocessing</a:t>
            </a:r>
            <a:r>
              <a:rPr lang="pl"/>
              <a:t>: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accent4"/>
                </a:solidFill>
              </a:rPr>
              <a:t>Asyncio </a:t>
            </a:r>
            <a:r>
              <a:rPr lang="pl"/>
              <a:t>vs </a:t>
            </a:r>
            <a:r>
              <a:rPr lang="pl">
                <a:solidFill>
                  <a:schemeClr val="accent4"/>
                </a:solidFill>
              </a:rPr>
              <a:t>Threading </a:t>
            </a:r>
            <a:r>
              <a:rPr lang="pl"/>
              <a:t>vs </a:t>
            </a:r>
            <a:r>
              <a:rPr lang="pl">
                <a:solidFill>
                  <a:schemeClr val="accent4"/>
                </a:solidFill>
              </a:rPr>
              <a:t>Multiprocessing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615350" y="1189750"/>
            <a:ext cx="591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100">
                <a:solidFill>
                  <a:schemeClr val="accent1"/>
                </a:solidFill>
              </a:rPr>
              <a:t>Jakie mamy opcje?</a:t>
            </a:r>
            <a:endParaRPr sz="41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2913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500"/>
              <a:t>Threading</a:t>
            </a:r>
            <a:endParaRPr sz="2500"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451" y="448838"/>
            <a:ext cx="5828849" cy="42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2913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500"/>
              <a:t>Multiprocessing</a:t>
            </a:r>
            <a:endParaRPr sz="2500"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175" y="531700"/>
            <a:ext cx="6085125" cy="40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accent4"/>
                </a:solidFill>
              </a:rPr>
              <a:t>PROJEKT</a:t>
            </a:r>
            <a:endParaRPr b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41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Mała dygresja</a:t>
            </a:r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25" y="1203850"/>
            <a:ext cx="3874473" cy="21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250" y="561699"/>
            <a:ext cx="3811076" cy="28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0050" y="1736325"/>
            <a:ext cx="2483900" cy="32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Jakie technologie i czego się nauczymy:</a:t>
            </a:r>
            <a:endParaRPr/>
          </a:p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Aplikację </a:t>
            </a:r>
            <a:r>
              <a:rPr lang="pl"/>
              <a:t>realizujemy</a:t>
            </a:r>
            <a:r>
              <a:rPr lang="pl"/>
              <a:t> w pythonie z użyciem asyncio. Logi zapisujemy w pliku w sposób leniwy( co jakiś czas a nie przy każdej nowej wiadomości), do pliku w formacie JSON. Zapis do pliku będzie z użyciem biblioteki aiofile bo ona nie blokuje event loopa podczas zapisu/odczytu.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Automatyczne wykrywanie “publicznych” pokoi wykonamy za pomocą cyklicznie (co kilka sekund) wysyłanego broadcastu z danymi(też JSON).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Obsługa socketów</a:t>
            </a:r>
            <a:endParaRPr/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50" y="1144625"/>
            <a:ext cx="5505450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 txBox="1"/>
          <p:nvPr/>
        </p:nvSpPr>
        <p:spPr>
          <a:xfrm>
            <a:off x="6080700" y="1199125"/>
            <a:ext cx="30633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pl" sz="1800">
                <a:solidFill>
                  <a:schemeClr val="lt2"/>
                </a:solidFill>
              </a:rPr>
              <a:t>Czekamy aż powstanie nam endpoint.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pl" sz="1800">
                <a:solidFill>
                  <a:schemeClr val="lt2"/>
                </a:solidFill>
              </a:rPr>
              <a:t>Zaczynamy task który zapisuje logi. 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pl" sz="1800">
                <a:solidFill>
                  <a:schemeClr val="lt2"/>
                </a:solidFill>
              </a:rPr>
              <a:t>Odpalamy nieskończoną pętlę broadcastingu. 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UDP Handler</a:t>
            </a:r>
            <a:endParaRPr/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50" y="1500550"/>
            <a:ext cx="541020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8"/>
          <p:cNvSpPr txBox="1"/>
          <p:nvPr/>
        </p:nvSpPr>
        <p:spPr>
          <a:xfrm>
            <a:off x="311700" y="4144750"/>
            <a:ext cx="49071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2"/>
                </a:solidFill>
              </a:rPr>
              <a:t>A z klasy BaseProtocol implementujemy jeszcze connection_made()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Nasza implementacja</a:t>
            </a:r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255850"/>
            <a:ext cx="5674400" cy="31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45" y="1017725"/>
            <a:ext cx="3448050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366075" y="42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Lock i zapis asynchroniczny do pliku</a:t>
            </a:r>
            <a:endParaRPr/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175" y="2202900"/>
            <a:ext cx="695325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175" y="3807163"/>
            <a:ext cx="37433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695" y="1017725"/>
            <a:ext cx="34480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3700" y="1278963"/>
            <a:ext cx="35052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0"/>
          <p:cNvSpPr txBox="1"/>
          <p:nvPr/>
        </p:nvSpPr>
        <p:spPr>
          <a:xfrm>
            <a:off x="5194975" y="1202163"/>
            <a:ext cx="37434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FF0000"/>
                </a:solidFill>
              </a:rPr>
              <a:t>Q </a:t>
            </a:r>
            <a:r>
              <a:rPr lang="pl" sz="1800">
                <a:solidFill>
                  <a:schemeClr val="lt2"/>
                </a:solidFill>
              </a:rPr>
              <a:t>Dlaczego asyncio nie implementuje asynchronicznego otwierania plików tylko należy użyć biblioteki?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accent4"/>
                </a:solidFill>
              </a:rPr>
              <a:t>Prezentacja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FF0000"/>
                </a:solidFill>
              </a:rPr>
              <a:t>! </a:t>
            </a:r>
            <a:r>
              <a:rPr lang="pl"/>
              <a:t>PROCES a WĄTEK </a:t>
            </a:r>
            <a:r>
              <a:rPr b="1" lang="pl">
                <a:solidFill>
                  <a:srgbClr val="FF0000"/>
                </a:solidFill>
              </a:rPr>
              <a:t>!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800">
                <a:solidFill>
                  <a:schemeClr val="accent1"/>
                </a:solidFill>
              </a:rPr>
              <a:t>Proces</a:t>
            </a:r>
            <a:r>
              <a:rPr lang="pl" sz="2800">
                <a:solidFill>
                  <a:schemeClr val="accent1"/>
                </a:solidFill>
              </a:rPr>
              <a:t> </a:t>
            </a:r>
            <a:r>
              <a:rPr lang="pl" sz="2800">
                <a:solidFill>
                  <a:schemeClr val="dk1"/>
                </a:solidFill>
              </a:rPr>
              <a:t>- nowy program - osobna pamięć, duży koszt stworzenia, trudniejsza komunikacja pomiędzy procesami, osobny GIL dla Pythona.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l" sz="2800">
                <a:solidFill>
                  <a:schemeClr val="accent1"/>
                </a:solidFill>
              </a:rPr>
              <a:t>Wątek</a:t>
            </a:r>
            <a:r>
              <a:rPr lang="pl" sz="2800">
                <a:solidFill>
                  <a:schemeClr val="accent1"/>
                </a:solidFill>
              </a:rPr>
              <a:t> </a:t>
            </a:r>
            <a:r>
              <a:rPr lang="pl" sz="2800">
                <a:solidFill>
                  <a:schemeClr val="dk1"/>
                </a:solidFill>
              </a:rPr>
              <a:t>- w obrębie już stworzonego programu, czyli współdzielona pamięć - łatwiej przesyłać informacje.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l" sz="2800">
                <a:solidFill>
                  <a:schemeClr val="accent1"/>
                </a:solidFill>
              </a:rPr>
              <a:t>GIL</a:t>
            </a:r>
            <a:r>
              <a:rPr lang="pl" sz="2800">
                <a:solidFill>
                  <a:schemeClr val="accent1"/>
                </a:solidFill>
              </a:rPr>
              <a:t> </a:t>
            </a:r>
            <a:r>
              <a:rPr lang="pl" sz="2800">
                <a:solidFill>
                  <a:schemeClr val="dk1"/>
                </a:solidFill>
              </a:rPr>
              <a:t>- sprawia że w obrębie jednej aplikacji tylko JEDEN wątek wykonuje kod Pythona.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Źródła</a:t>
            </a:r>
            <a:endParaRPr/>
          </a:p>
        </p:txBody>
      </p:sp>
      <p:sp>
        <p:nvSpPr>
          <p:cNvPr id="253" name="Google Shape;25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3"/>
              </a:rPr>
              <a:t>https://realpython.com/python-gil/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4"/>
              </a:rPr>
              <a:t>https://stackoverflow.com/questions/49005651/how-does-asyncio-actually-work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5"/>
              </a:rPr>
              <a:t>https://youtu.be/Qb9s3UiMSTA?si=fd2yFKlUdWOvN5_P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ChatGPT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040">
                <a:solidFill>
                  <a:schemeClr val="accent1"/>
                </a:solidFill>
              </a:rPr>
              <a:t>Asyncio </a:t>
            </a:r>
            <a:r>
              <a:rPr lang="pl" sz="3040"/>
              <a:t>- sprytne wykorzystanie OS żeby coś robił “za nas”.  </a:t>
            </a:r>
            <a:endParaRPr sz="304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040">
                <a:solidFill>
                  <a:schemeClr val="accent1"/>
                </a:solidFill>
              </a:rPr>
              <a:t>Threading </a:t>
            </a:r>
            <a:r>
              <a:rPr lang="pl" sz="3040"/>
              <a:t>- przez GIL Pythonie w sumie nie działa.</a:t>
            </a:r>
            <a:endParaRPr sz="304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3040"/>
              <a:t> </a:t>
            </a:r>
            <a:r>
              <a:rPr b="1" lang="pl" sz="3040">
                <a:solidFill>
                  <a:schemeClr val="accent1"/>
                </a:solidFill>
              </a:rPr>
              <a:t>Multiprocessing</a:t>
            </a:r>
            <a:r>
              <a:rPr b="1" lang="pl" sz="3040"/>
              <a:t> </a:t>
            </a:r>
            <a:r>
              <a:rPr lang="pl" sz="3040"/>
              <a:t>- abstrakcja na “fork” z Linuxa/ “spawn” z Windows. Kopia programu.</a:t>
            </a:r>
            <a:endParaRPr sz="30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0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3040"/>
              <a:t>z Asyncio i Threading </a:t>
            </a:r>
            <a:r>
              <a:rPr lang="pl" sz="3040">
                <a:solidFill>
                  <a:schemeClr val="accent4"/>
                </a:solidFill>
              </a:rPr>
              <a:t>NIE </a:t>
            </a:r>
            <a:r>
              <a:rPr lang="pl" sz="3040"/>
              <a:t>wykonamy kodu CPU-bound.</a:t>
            </a:r>
            <a:endParaRPr sz="304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305688"/>
            <a:ext cx="654367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 title="a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84963"/>
            <a:ext cx="6118200" cy="298043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6504175" y="2052275"/>
            <a:ext cx="28728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700">
                <a:solidFill>
                  <a:schemeClr val="accent4"/>
                </a:solidFill>
              </a:rPr>
              <a:t>GLOBAL </a:t>
            </a:r>
            <a:r>
              <a:rPr b="1" lang="pl" sz="2700">
                <a:solidFill>
                  <a:schemeClr val="accent4"/>
                </a:solidFill>
              </a:rPr>
              <a:t>INTERPRETER</a:t>
            </a:r>
            <a:endParaRPr b="1" sz="27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700">
                <a:solidFill>
                  <a:schemeClr val="accent4"/>
                </a:solidFill>
              </a:rPr>
              <a:t>LOCK</a:t>
            </a:r>
            <a:endParaRPr b="1" sz="27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accent4"/>
                </a:solidFill>
              </a:rPr>
              <a:t>asyncio</a:t>
            </a:r>
            <a:r>
              <a:rPr lang="pl"/>
              <a:t>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accent4"/>
                </a:solidFill>
              </a:rPr>
              <a:t>Rozwiązania: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Działa na jednym wątku - w pythonie mamy </a:t>
            </a:r>
            <a:r>
              <a:rPr lang="pl">
                <a:solidFill>
                  <a:schemeClr val="accent1"/>
                </a:solidFill>
              </a:rPr>
              <a:t>GIL </a:t>
            </a:r>
            <a:r>
              <a:rPr lang="pl">
                <a:solidFill>
                  <a:srgbClr val="FF0000"/>
                </a:solidFill>
              </a:rPr>
              <a:t>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Posiada pętle </a:t>
            </a:r>
            <a:r>
              <a:rPr lang="pl">
                <a:solidFill>
                  <a:schemeClr val="accent1"/>
                </a:solidFill>
              </a:rPr>
              <a:t>Event Loop</a:t>
            </a:r>
            <a:r>
              <a:rPr lang="pl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“Wybiera” które zadanie można teraz wykonać. Szybko się przełącza pomiędzy zadaniami.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Zleca zadania </a:t>
            </a:r>
            <a:r>
              <a:rPr lang="pl">
                <a:solidFill>
                  <a:schemeClr val="accent1"/>
                </a:solidFill>
              </a:rPr>
              <a:t>IO-bound</a:t>
            </a:r>
            <a:r>
              <a:rPr lang="pl"/>
              <a:t>(dysk, sieć, pakiety, oczekiwanie) </a:t>
            </a:r>
            <a:r>
              <a:rPr lang="pl">
                <a:solidFill>
                  <a:srgbClr val="FF0000"/>
                </a:solidFill>
              </a:rPr>
              <a:t>!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>
                <a:solidFill>
                  <a:srgbClr val="FF0000"/>
                </a:solidFill>
              </a:rPr>
              <a:t>! </a:t>
            </a:r>
            <a:r>
              <a:rPr b="1" lang="pl"/>
              <a:t>ASYNCIO DZIAŁA NA JEDNYM WĄTKU - JEDYNIE “ZLECA” PEWNE ZADANIA OS I W CZASIE OCZEKIWANIA ROBI COŚ INNEGO. </a:t>
            </a:r>
            <a:r>
              <a:rPr lang="pl">
                <a:solidFill>
                  <a:srgbClr val="FF0000"/>
                </a:solidFill>
              </a:rPr>
              <a:t>! 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14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Podstawy </a:t>
            </a:r>
            <a:r>
              <a:rPr lang="pl">
                <a:solidFill>
                  <a:schemeClr val="accent1"/>
                </a:solidFill>
              </a:rPr>
              <a:t>async</a:t>
            </a:r>
            <a:r>
              <a:rPr lang="pl"/>
              <a:t>/</a:t>
            </a:r>
            <a:r>
              <a:rPr lang="pl">
                <a:solidFill>
                  <a:schemeClr val="accent1"/>
                </a:solidFill>
              </a:rPr>
              <a:t>await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75" y="722350"/>
            <a:ext cx="7143475" cy="38887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311700" y="4673550"/>
            <a:ext cx="2376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200">
                <a:solidFill>
                  <a:schemeClr val="accent4"/>
                </a:solidFill>
              </a:rPr>
              <a:t>Co zwraca funkcja z async: </a:t>
            </a:r>
            <a:endParaRPr b="1" sz="1200">
              <a:solidFill>
                <a:schemeClr val="accent4"/>
              </a:solidFill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7283" y="4725850"/>
            <a:ext cx="5680725" cy="2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-307775" y="4610150"/>
            <a:ext cx="80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800">
                <a:solidFill>
                  <a:srgbClr val="FF0000"/>
                </a:solidFill>
              </a:rPr>
              <a:t>!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1538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Coroutine </a:t>
            </a:r>
            <a:r>
              <a:rPr lang="pl">
                <a:solidFill>
                  <a:schemeClr val="accent4"/>
                </a:solidFill>
              </a:rPr>
              <a:t>NIE </a:t>
            </a:r>
            <a:r>
              <a:rPr lang="pl"/>
              <a:t>startuje samoistnie.</a:t>
            </a:r>
            <a:endParaRPr/>
          </a:p>
        </p:txBody>
      </p:sp>
      <p:sp>
        <p:nvSpPr>
          <p:cNvPr id="105" name="Google Shape;105;p21"/>
          <p:cNvSpPr/>
          <p:nvPr/>
        </p:nvSpPr>
        <p:spPr>
          <a:xfrm>
            <a:off x="4301650" y="2576525"/>
            <a:ext cx="719100" cy="56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/>
        </p:nvSpPr>
        <p:spPr>
          <a:xfrm>
            <a:off x="5296975" y="3747500"/>
            <a:ext cx="2658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7900"/>
            <a:ext cx="3505200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725" y="2144850"/>
            <a:ext cx="2857050" cy="14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